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1" r:id="rId7"/>
    <p:sldId id="262" r:id="rId8"/>
    <p:sldId id="264" r:id="rId9"/>
    <p:sldId id="263" r:id="rId10"/>
    <p:sldId id="265" r:id="rId11"/>
    <p:sldId id="270" r:id="rId12"/>
    <p:sldId id="271"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5/18/2024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944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5/18/2024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479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5/18/2024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814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49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5/18/2024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884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130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5/18/2024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7740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5/18/2024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84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5/18/2024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47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5/18/2024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317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5/18/2024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225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5/18/2024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36417249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searchgate.net/publication/349532261_Data-driven_optimization_for_last-mile_delivery" TargetMode="External"/><Relationship Id="rId2" Type="http://schemas.openxmlformats.org/officeDocument/2006/relationships/hyperlink" Target="https://www.researchgate.net/publication/346641181_On-Time_Last-Mile_Delivery_Order_Assignment_with_Travel-Time_Predictors" TargetMode="External"/><Relationship Id="rId1" Type="http://schemas.openxmlformats.org/officeDocument/2006/relationships/slideLayout" Target="../slideLayouts/slideLayout7.xml"/><Relationship Id="rId6" Type="http://schemas.openxmlformats.org/officeDocument/2006/relationships/hyperlink" Target="https://www.researchgate.net/publication/355820716_Optimisation_of_takeaway_delivery_routes_considering_the_mutual_satisfactions_of_merchants_and_customers" TargetMode="External"/><Relationship Id="rId5" Type="http://schemas.openxmlformats.org/officeDocument/2006/relationships/hyperlink" Target="https://www.jatit.org/volumes/Vol95No2/14Vol95No2.pdf" TargetMode="External"/><Relationship Id="rId4" Type="http://schemas.openxmlformats.org/officeDocument/2006/relationships/hyperlink" Target="https://www.researchgate.net/publication/361363054_Factor_Analysis_on_Online_Food_Delivery_Service_in_the_New_Norm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yellow clock">
            <a:extLst>
              <a:ext uri="{FF2B5EF4-FFF2-40B4-BE49-F238E27FC236}">
                <a16:creationId xmlns:a16="http://schemas.microsoft.com/office/drawing/2014/main" id="{55CBC3D4-A4D2-471A-04E4-86B05E9EF502}"/>
              </a:ext>
            </a:extLst>
          </p:cNvPr>
          <p:cNvPicPr>
            <a:picLocks noChangeAspect="1"/>
          </p:cNvPicPr>
          <p:nvPr/>
        </p:nvPicPr>
        <p:blipFill rotWithShape="1">
          <a:blip r:embed="rId2"/>
          <a:srcRect r="8676"/>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A1ECE6-7A92-C11E-4610-2BF09E6E0FA0}"/>
              </a:ext>
            </a:extLst>
          </p:cNvPr>
          <p:cNvSpPr>
            <a:spLocks noGrp="1"/>
          </p:cNvSpPr>
          <p:nvPr>
            <p:ph type="ctrTitle"/>
          </p:nvPr>
        </p:nvSpPr>
        <p:spPr>
          <a:xfrm>
            <a:off x="477981" y="1122363"/>
            <a:ext cx="4023360" cy="3204134"/>
          </a:xfrm>
        </p:spPr>
        <p:txBody>
          <a:bodyPr anchor="b">
            <a:normAutofit/>
          </a:bodyPr>
          <a:lstStyle/>
          <a:p>
            <a:r>
              <a:rPr lang="en-IN" sz="4800" dirty="0">
                <a:latin typeface="Algerian" panose="04020705040A02060702" pitchFamily="82" charset="0"/>
              </a:rPr>
              <a:t>TITLE: DELIVER ON TIME</a:t>
            </a:r>
          </a:p>
        </p:txBody>
      </p:sp>
      <p:sp>
        <p:nvSpPr>
          <p:cNvPr id="3" name="Subtitle 2">
            <a:extLst>
              <a:ext uri="{FF2B5EF4-FFF2-40B4-BE49-F238E27FC236}">
                <a16:creationId xmlns:a16="http://schemas.microsoft.com/office/drawing/2014/main" id="{86FD6745-7947-553E-A01A-E88E50340D4E}"/>
              </a:ext>
            </a:extLst>
          </p:cNvPr>
          <p:cNvSpPr>
            <a:spLocks noGrp="1"/>
          </p:cNvSpPr>
          <p:nvPr>
            <p:ph type="subTitle" idx="1"/>
          </p:nvPr>
        </p:nvSpPr>
        <p:spPr>
          <a:xfrm>
            <a:off x="477981" y="4676872"/>
            <a:ext cx="5793611" cy="2794486"/>
          </a:xfrm>
        </p:spPr>
        <p:txBody>
          <a:bodyPr>
            <a:normAutofit/>
          </a:bodyPr>
          <a:lstStyle/>
          <a:p>
            <a:pPr>
              <a:lnSpc>
                <a:spcPct val="100000"/>
              </a:lnSpc>
            </a:pPr>
            <a:r>
              <a:rPr lang="en-IN" sz="1700" dirty="0">
                <a:latin typeface="Times New Roman" panose="02020603050405020304" pitchFamily="18" charset="0"/>
                <a:cs typeface="Times New Roman" panose="02020603050405020304" pitchFamily="18" charset="0"/>
              </a:rPr>
              <a:t>Presented By:-</a:t>
            </a:r>
          </a:p>
          <a:p>
            <a:pPr>
              <a:lnSpc>
                <a:spcPct val="100000"/>
              </a:lnSpc>
            </a:pPr>
            <a:r>
              <a:rPr lang="en-IN" sz="1700" dirty="0">
                <a:latin typeface="Times New Roman" panose="02020603050405020304" pitchFamily="18" charset="0"/>
                <a:cs typeface="Times New Roman" panose="02020603050405020304" pitchFamily="18" charset="0"/>
              </a:rPr>
              <a:t>     K. Harshitha- 160122737010</a:t>
            </a:r>
          </a:p>
          <a:p>
            <a:pPr>
              <a:lnSpc>
                <a:spcPct val="100000"/>
              </a:lnSpc>
            </a:pPr>
            <a:r>
              <a:rPr lang="en-IN" sz="1700" dirty="0">
                <a:latin typeface="Times New Roman" panose="02020603050405020304" pitchFamily="18" charset="0"/>
                <a:cs typeface="Times New Roman" panose="02020603050405020304" pitchFamily="18" charset="0"/>
              </a:rPr>
              <a:t>     M. Shivani- 160122737012</a:t>
            </a:r>
          </a:p>
          <a:p>
            <a:pPr>
              <a:lnSpc>
                <a:spcPct val="100000"/>
              </a:lnSpc>
            </a:pPr>
            <a:r>
              <a:rPr lang="en-IN" sz="1700" dirty="0">
                <a:latin typeface="Times New Roman" panose="02020603050405020304" pitchFamily="18" charset="0"/>
                <a:cs typeface="Times New Roman" panose="02020603050405020304" pitchFamily="18" charset="0"/>
              </a:rPr>
              <a:t>Course: Information Technology H1</a:t>
            </a:r>
          </a:p>
          <a:p>
            <a:pPr>
              <a:lnSpc>
                <a:spcPct val="100000"/>
              </a:lnSpc>
            </a:pPr>
            <a:r>
              <a:rPr lang="en-IN" sz="1700" dirty="0">
                <a:latin typeface="Times New Roman" panose="02020603050405020304" pitchFamily="18" charset="0"/>
                <a:cs typeface="Times New Roman" panose="02020603050405020304" pitchFamily="18" charset="0"/>
              </a:rPr>
              <a:t>DATA ANALYSIS AND VISUALIZATION-22ADE01</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2532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1CCB27-DE5A-713E-99F9-8EDB45673C6A}"/>
              </a:ext>
            </a:extLst>
          </p:cNvPr>
          <p:cNvSpPr txBox="1"/>
          <p:nvPr/>
        </p:nvSpPr>
        <p:spPr>
          <a:xfrm>
            <a:off x="740464" y="387626"/>
            <a:ext cx="525283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 ANALYSIS:</a:t>
            </a:r>
            <a:endParaRPr lang="en-IN" sz="4000" dirty="0"/>
          </a:p>
        </p:txBody>
      </p:sp>
      <p:sp>
        <p:nvSpPr>
          <p:cNvPr id="8" name="TextBox 7">
            <a:extLst>
              <a:ext uri="{FF2B5EF4-FFF2-40B4-BE49-F238E27FC236}">
                <a16:creationId xmlns:a16="http://schemas.microsoft.com/office/drawing/2014/main" id="{DEFB0D69-8880-CF9A-A126-4E3C37DA23EB}"/>
              </a:ext>
            </a:extLst>
          </p:cNvPr>
          <p:cNvSpPr txBox="1"/>
          <p:nvPr/>
        </p:nvSpPr>
        <p:spPr>
          <a:xfrm>
            <a:off x="341244" y="1441174"/>
            <a:ext cx="6924260" cy="4116320"/>
          </a:xfrm>
          <a:prstGeom prst="rect">
            <a:avLst/>
          </a:prstGeom>
          <a:noFill/>
        </p:spPr>
        <p:txBody>
          <a:bodyPr wrap="square">
            <a:spAutoFit/>
          </a:bodyPr>
          <a:lstStyle/>
          <a:p>
            <a:pPr marR="735330" algn="just">
              <a:lnSpc>
                <a:spcPct val="147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bar plot shows the average delivery time in Metropolitan, Semi-Urban, and Urban cities. Urban areas have the most variable delivery times, around 20 minutes, due to better infrastructure and closer delivery points. Metropolitan areas have slightly longer delivery times, about 30 minutes, with most variability, likely due to traffic congestion and larger delivery areas. Semi-Urban areas have the most consistent delivery time, around 50 minutes, due to less developed infrastructure and greater distances between delivery points. This indicates that delivery time increases from Urban to Semi-Urban areas.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E66C9AF-1B93-8F36-0CE9-7BD4152B02BA}"/>
              </a:ext>
            </a:extLst>
          </p:cNvPr>
          <p:cNvPicPr>
            <a:picLocks noChangeAspect="1"/>
          </p:cNvPicPr>
          <p:nvPr/>
        </p:nvPicPr>
        <p:blipFill>
          <a:blip r:embed="rId2"/>
          <a:stretch>
            <a:fillRect/>
          </a:stretch>
        </p:blipFill>
        <p:spPr>
          <a:xfrm>
            <a:off x="6683104" y="1441174"/>
            <a:ext cx="5356971" cy="4528804"/>
          </a:xfrm>
          <a:prstGeom prst="rect">
            <a:avLst/>
          </a:prstGeom>
        </p:spPr>
      </p:pic>
    </p:spTree>
    <p:extLst>
      <p:ext uri="{BB962C8B-B14F-4D97-AF65-F5344CB8AC3E}">
        <p14:creationId xmlns:p14="http://schemas.microsoft.com/office/powerpoint/2010/main" val="113624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1CCB27-DE5A-713E-99F9-8EDB45673C6A}"/>
              </a:ext>
            </a:extLst>
          </p:cNvPr>
          <p:cNvSpPr txBox="1"/>
          <p:nvPr/>
        </p:nvSpPr>
        <p:spPr>
          <a:xfrm>
            <a:off x="740464" y="387626"/>
            <a:ext cx="525283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 ANALYSIS:</a:t>
            </a:r>
            <a:endParaRPr lang="en-IN" sz="4000" dirty="0"/>
          </a:p>
        </p:txBody>
      </p:sp>
      <p:sp>
        <p:nvSpPr>
          <p:cNvPr id="8" name="TextBox 7">
            <a:extLst>
              <a:ext uri="{FF2B5EF4-FFF2-40B4-BE49-F238E27FC236}">
                <a16:creationId xmlns:a16="http://schemas.microsoft.com/office/drawing/2014/main" id="{DEFB0D69-8880-CF9A-A126-4E3C37DA23EB}"/>
              </a:ext>
            </a:extLst>
          </p:cNvPr>
          <p:cNvSpPr txBox="1"/>
          <p:nvPr/>
        </p:nvSpPr>
        <p:spPr>
          <a:xfrm>
            <a:off x="410818" y="1095512"/>
            <a:ext cx="6258338" cy="7780784"/>
          </a:xfrm>
          <a:prstGeom prst="rect">
            <a:avLst/>
          </a:prstGeom>
          <a:noFill/>
        </p:spPr>
        <p:txBody>
          <a:bodyPr wrap="square">
            <a:spAutoFit/>
          </a:bodyPr>
          <a:lstStyle/>
          <a:p>
            <a:pPr marR="735330" algn="just">
              <a:lnSpc>
                <a:spcPct val="147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bar plot compares the average delivery time during festival periods to non-festival periods. When there is  festival, the average delivery time is approximately 45 minutes, with a moderate standard deviation indicating some variability but generally consistent delivery times.</a:t>
            </a:r>
          </a:p>
          <a:p>
            <a:pPr marR="735330" algn="just">
              <a:lnSpc>
                <a:spcPct val="147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This increase and variability during festivals can be attributed to higher demand, increased traffic, and potential logistical challenges. In contrast, during no festival periods, the average delivery time increases significantly to around 25 minutes, and the standard deviation is larger, suggesting greater variability in delivery times Overall, deliveries are notably slower and less predictable during festivals.</a:t>
            </a: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R="735330" algn="just">
              <a:lnSpc>
                <a:spcPct val="147000"/>
              </a:lnSpc>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7FF8A4-B7AC-3451-74D4-617BAC64AC8A}"/>
              </a:ext>
            </a:extLst>
          </p:cNvPr>
          <p:cNvPicPr>
            <a:picLocks noChangeAspect="1"/>
          </p:cNvPicPr>
          <p:nvPr/>
        </p:nvPicPr>
        <p:blipFill>
          <a:blip r:embed="rId2"/>
          <a:stretch>
            <a:fillRect/>
          </a:stretch>
        </p:blipFill>
        <p:spPr>
          <a:xfrm>
            <a:off x="6849096" y="1530625"/>
            <a:ext cx="5117982" cy="4057028"/>
          </a:xfrm>
          <a:prstGeom prst="rect">
            <a:avLst/>
          </a:prstGeom>
        </p:spPr>
      </p:pic>
    </p:spTree>
    <p:extLst>
      <p:ext uri="{BB962C8B-B14F-4D97-AF65-F5344CB8AC3E}">
        <p14:creationId xmlns:p14="http://schemas.microsoft.com/office/powerpoint/2010/main" val="119835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1CCB27-DE5A-713E-99F9-8EDB45673C6A}"/>
              </a:ext>
            </a:extLst>
          </p:cNvPr>
          <p:cNvSpPr txBox="1"/>
          <p:nvPr/>
        </p:nvSpPr>
        <p:spPr>
          <a:xfrm>
            <a:off x="700708" y="129208"/>
            <a:ext cx="525283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 ANALYSIS:</a:t>
            </a:r>
            <a:endParaRPr lang="en-IN" sz="4000" dirty="0"/>
          </a:p>
        </p:txBody>
      </p:sp>
      <p:sp>
        <p:nvSpPr>
          <p:cNvPr id="8" name="TextBox 7">
            <a:extLst>
              <a:ext uri="{FF2B5EF4-FFF2-40B4-BE49-F238E27FC236}">
                <a16:creationId xmlns:a16="http://schemas.microsoft.com/office/drawing/2014/main" id="{DEFB0D69-8880-CF9A-A126-4E3C37DA23EB}"/>
              </a:ext>
            </a:extLst>
          </p:cNvPr>
          <p:cNvSpPr txBox="1"/>
          <p:nvPr/>
        </p:nvSpPr>
        <p:spPr>
          <a:xfrm>
            <a:off x="159026" y="983821"/>
            <a:ext cx="7166113" cy="5744971"/>
          </a:xfrm>
          <a:prstGeom prst="rect">
            <a:avLst/>
          </a:prstGeom>
          <a:noFill/>
        </p:spPr>
        <p:txBody>
          <a:bodyPr wrap="square">
            <a:spAutoFit/>
          </a:bodyPr>
          <a:lstStyle/>
          <a:p>
            <a:pPr marR="735330" algn="just">
              <a:lnSpc>
                <a:spcPct val="147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bar plot shows the relationship between road traffic density and average delivery time. As road traffic density increases, the average delivery time also increases. </a:t>
            </a:r>
          </a:p>
          <a:p>
            <a:pPr marR="735330" algn="just">
              <a:lnSpc>
                <a:spcPct val="147000"/>
              </a:lnSpc>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Low Traffic Density: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average delivery time is the shortest, indicating quicker deliveries.</a:t>
            </a:r>
          </a:p>
          <a:p>
            <a:pPr marR="735330" algn="just">
              <a:lnSpc>
                <a:spcPct val="147000"/>
              </a:lnSpc>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Medium Traffic Density: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The delivery time increases moderately compared to low traffic density.</a:t>
            </a:r>
          </a:p>
          <a:p>
            <a:pPr marR="735330" algn="just">
              <a:lnSpc>
                <a:spcPct val="147000"/>
              </a:lnSpc>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High Traffic Density: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average delivery time is higher, suggesting slower deliveries due to more congestion.</a:t>
            </a:r>
          </a:p>
          <a:p>
            <a:pPr marR="735330" algn="just">
              <a:lnSpc>
                <a:spcPct val="147000"/>
              </a:lnSpc>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Very High Traffic Density: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delivery time is the longest, indicating that heavy traffic significantly delays deliveries.</a:t>
            </a:r>
          </a:p>
          <a:p>
            <a:pPr marR="735330" algn="just">
              <a:lnSpc>
                <a:spcPct val="147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Overall, higher road traffic density leads to longer and more variable delivery times, highlighting the impact of traffic conditions on delivery efficiency.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B7FD382-F53A-3E1C-16B2-DFB61F5BC9F6}"/>
              </a:ext>
            </a:extLst>
          </p:cNvPr>
          <p:cNvPicPr>
            <a:picLocks noChangeAspect="1"/>
          </p:cNvPicPr>
          <p:nvPr/>
        </p:nvPicPr>
        <p:blipFill>
          <a:blip r:embed="rId2"/>
          <a:stretch>
            <a:fillRect/>
          </a:stretch>
        </p:blipFill>
        <p:spPr>
          <a:xfrm>
            <a:off x="6942068" y="1308328"/>
            <a:ext cx="4908688" cy="4241344"/>
          </a:xfrm>
          <a:prstGeom prst="rect">
            <a:avLst/>
          </a:prstGeom>
        </p:spPr>
      </p:pic>
    </p:spTree>
    <p:extLst>
      <p:ext uri="{BB962C8B-B14F-4D97-AF65-F5344CB8AC3E}">
        <p14:creationId xmlns:p14="http://schemas.microsoft.com/office/powerpoint/2010/main" val="424816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A5CF4-B5DB-CDB7-74C4-48DF434E9423}"/>
              </a:ext>
            </a:extLst>
          </p:cNvPr>
          <p:cNvSpPr txBox="1"/>
          <p:nvPr/>
        </p:nvSpPr>
        <p:spPr>
          <a:xfrm>
            <a:off x="813063" y="296100"/>
            <a:ext cx="6094428"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RESULT ANALYSIS:</a:t>
            </a:r>
          </a:p>
        </p:txBody>
      </p:sp>
      <p:pic>
        <p:nvPicPr>
          <p:cNvPr id="4" name="Picture 3">
            <a:extLst>
              <a:ext uri="{FF2B5EF4-FFF2-40B4-BE49-F238E27FC236}">
                <a16:creationId xmlns:a16="http://schemas.microsoft.com/office/drawing/2014/main" id="{03068D56-1E91-11E1-AC18-0D219F123336}"/>
              </a:ext>
            </a:extLst>
          </p:cNvPr>
          <p:cNvPicPr>
            <a:picLocks noChangeAspect="1"/>
          </p:cNvPicPr>
          <p:nvPr/>
        </p:nvPicPr>
        <p:blipFill>
          <a:blip r:embed="rId2"/>
          <a:stretch>
            <a:fillRect/>
          </a:stretch>
        </p:blipFill>
        <p:spPr>
          <a:xfrm>
            <a:off x="838201" y="1263192"/>
            <a:ext cx="5919929" cy="4656841"/>
          </a:xfrm>
          <a:prstGeom prst="rect">
            <a:avLst/>
          </a:prstGeom>
        </p:spPr>
      </p:pic>
      <p:sp>
        <p:nvSpPr>
          <p:cNvPr id="5" name="TextBox 4">
            <a:extLst>
              <a:ext uri="{FF2B5EF4-FFF2-40B4-BE49-F238E27FC236}">
                <a16:creationId xmlns:a16="http://schemas.microsoft.com/office/drawing/2014/main" id="{5B55061D-8286-3B72-342E-103249231239}"/>
              </a:ext>
            </a:extLst>
          </p:cNvPr>
          <p:cNvSpPr txBox="1"/>
          <p:nvPr/>
        </p:nvSpPr>
        <p:spPr>
          <a:xfrm>
            <a:off x="7032398" y="1809948"/>
            <a:ext cx="453429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correlation matrix quantifies linear relationships between numerical variables like '</a:t>
            </a:r>
            <a:r>
              <a:rPr lang="en-US" dirty="0" err="1">
                <a:latin typeface="Times New Roman" panose="02020603050405020304" pitchFamily="18" charset="0"/>
                <a:cs typeface="Times New Roman" panose="02020603050405020304" pitchFamily="18" charset="0"/>
              </a:rPr>
              <a:t>Delivery_person_Age</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Time_taken</a:t>
            </a:r>
            <a:r>
              <a:rPr lang="en-US" dirty="0">
                <a:latin typeface="Times New Roman" panose="02020603050405020304" pitchFamily="18" charset="0"/>
                <a:cs typeface="Times New Roman" panose="02020603050405020304" pitchFamily="18" charset="0"/>
              </a:rPr>
              <a:t>'. Visualized through a heatmap, it highlights strong correlations as high positive or negative coefficients. This tool helps identify multicollinearity issues and informs feature selection, enhancing predictive model interpretability and refinement.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49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80AF9-6C5A-B514-48CA-1B83EAE98E97}"/>
              </a:ext>
            </a:extLst>
          </p:cNvPr>
          <p:cNvSpPr txBox="1"/>
          <p:nvPr/>
        </p:nvSpPr>
        <p:spPr>
          <a:xfrm>
            <a:off x="554645" y="240691"/>
            <a:ext cx="1055802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 CONCLUSION:</a:t>
            </a:r>
          </a:p>
        </p:txBody>
      </p:sp>
      <p:sp>
        <p:nvSpPr>
          <p:cNvPr id="4" name="TextBox 3">
            <a:extLst>
              <a:ext uri="{FF2B5EF4-FFF2-40B4-BE49-F238E27FC236}">
                <a16:creationId xmlns:a16="http://schemas.microsoft.com/office/drawing/2014/main" id="{087BDFBB-3080-D36E-507D-2499960A5701}"/>
              </a:ext>
            </a:extLst>
          </p:cNvPr>
          <p:cNvSpPr txBox="1"/>
          <p:nvPr/>
        </p:nvSpPr>
        <p:spPr>
          <a:xfrm>
            <a:off x="630059" y="1117542"/>
            <a:ext cx="10720428"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Based on the Bar plot analysis, delivery time is highest in Semi-Urban areas and lowest in Urban areas. Delivery times increase during festivals and with higher road traffic density, leading to slower and more variable deliveries. Key factors impacting delivery times include infrastructure quality, demand during festivals, and traffic conditions.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Based on the correlation matrix analysis, the relationships between various attributes and delivery time are as follows: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Delivery Person Age: </a:t>
            </a:r>
            <a:r>
              <a:rPr lang="en-US" dirty="0">
                <a:latin typeface="Times New Roman" panose="02020603050405020304" pitchFamily="18" charset="0"/>
                <a:cs typeface="Times New Roman" panose="02020603050405020304" pitchFamily="18" charset="0"/>
              </a:rPr>
              <a:t>A moderate positive correlation (+0.30) indicates that older delivery personnel tend to take slightly longer for deliveries. This may be due to differences in energy levels, efficiency, or familiarity with delivery routes.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Delivery Person Ratings: </a:t>
            </a:r>
            <a:r>
              <a:rPr lang="en-US" dirty="0">
                <a:latin typeface="Times New Roman" panose="02020603050405020304" pitchFamily="18" charset="0"/>
                <a:cs typeface="Times New Roman" panose="02020603050405020304" pitchFamily="18" charset="0"/>
              </a:rPr>
              <a:t>A moderate negative correlation (-0.36) suggests that higher-rated delivery personnel complete deliveries faster. Higher ratings likely reflect greater proficiency, reliability, and effectiveness.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Multiple Deliveries: </a:t>
            </a:r>
            <a:r>
              <a:rPr lang="en-US" dirty="0">
                <a:latin typeface="Times New Roman" panose="02020603050405020304" pitchFamily="18" charset="0"/>
                <a:cs typeface="Times New Roman" panose="02020603050405020304" pitchFamily="18" charset="0"/>
              </a:rPr>
              <a:t>A moderate positive correlation (+0.39) shows that handling multiple deliveries in a single trip increases the overall delivery time, likely due to the added complexity and time required to navigate between multiple locations efficiently.</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85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2EC7A2-DDC0-6AE8-B225-B5E1BA10B5C4}"/>
              </a:ext>
            </a:extLst>
          </p:cNvPr>
          <p:cNvSpPr txBox="1"/>
          <p:nvPr/>
        </p:nvSpPr>
        <p:spPr>
          <a:xfrm>
            <a:off x="584462" y="546755"/>
            <a:ext cx="509047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INSIGHTS GAINED:</a:t>
            </a:r>
          </a:p>
        </p:txBody>
      </p:sp>
      <p:sp>
        <p:nvSpPr>
          <p:cNvPr id="4" name="TextBox 3">
            <a:extLst>
              <a:ext uri="{FF2B5EF4-FFF2-40B4-BE49-F238E27FC236}">
                <a16:creationId xmlns:a16="http://schemas.microsoft.com/office/drawing/2014/main" id="{32A4C2DB-065C-D00E-65E7-90CCDB0D6B4F}"/>
              </a:ext>
            </a:extLst>
          </p:cNvPr>
          <p:cNvSpPr txBox="1"/>
          <p:nvPr/>
        </p:nvSpPr>
        <p:spPr>
          <a:xfrm>
            <a:off x="584462" y="1384577"/>
            <a:ext cx="10558020" cy="486287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These findings provide valuable insights for optimizing online delivery services:</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Optimizing Delivery Routes: </a:t>
            </a:r>
          </a:p>
          <a:p>
            <a:r>
              <a:rPr lang="en-IN" dirty="0">
                <a:latin typeface="Times New Roman" panose="02020603050405020304" pitchFamily="18" charset="0"/>
                <a:cs typeface="Times New Roman" panose="02020603050405020304" pitchFamily="18" charset="0"/>
              </a:rPr>
              <a:t>Understanding the impact of delivery person age and ratings on delivery time can help in optimizing delivery routes and assigning deliveries to personnel based on their characteristics. For instance, younger delivery personnel may be assigned to routes with shorter distances or higher demand areas, while those with higher ratings can handle time-sensitive orders.</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Efficiency Improvement:</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Strategies aimed at improving delivery efficiency, such as providing training or incentives to delivery personnel with lower ratings, or optimizing the allocation of multiple deliveries to minimize overall delivery time, can be implemented to enhance service quality and customer satisfaction.</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Data-Driven Decision Making: </a:t>
            </a:r>
          </a:p>
          <a:p>
            <a:r>
              <a:rPr lang="en-IN" dirty="0">
                <a:latin typeface="Times New Roman" panose="02020603050405020304" pitchFamily="18" charset="0"/>
                <a:cs typeface="Times New Roman" panose="02020603050405020304" pitchFamily="18" charset="0"/>
              </a:rPr>
              <a:t>These insights underscore the importance of data-driven decision-making in online delivery services. By continuously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and leveraging data on delivery operations, companies can identify areas for improvement, refine their strategies, and stay competitive in the rapidly evolving market landscape.</a:t>
            </a:r>
          </a:p>
        </p:txBody>
      </p:sp>
    </p:spTree>
    <p:extLst>
      <p:ext uri="{BB962C8B-B14F-4D97-AF65-F5344CB8AC3E}">
        <p14:creationId xmlns:p14="http://schemas.microsoft.com/office/powerpoint/2010/main" val="243276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61FF4-8DB4-F573-9DDA-D6EE510CAF5B}"/>
              </a:ext>
            </a:extLst>
          </p:cNvPr>
          <p:cNvSpPr txBox="1"/>
          <p:nvPr/>
        </p:nvSpPr>
        <p:spPr>
          <a:xfrm>
            <a:off x="801278" y="463691"/>
            <a:ext cx="4157221"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REFERENCES:</a:t>
            </a:r>
          </a:p>
        </p:txBody>
      </p:sp>
      <p:sp>
        <p:nvSpPr>
          <p:cNvPr id="4" name="TextBox 3">
            <a:hlinkClick r:id="rId2"/>
            <a:extLst>
              <a:ext uri="{FF2B5EF4-FFF2-40B4-BE49-F238E27FC236}">
                <a16:creationId xmlns:a16="http://schemas.microsoft.com/office/drawing/2014/main" id="{BA00E698-15FE-C73D-CFFD-CA68803491D1}"/>
              </a:ext>
            </a:extLst>
          </p:cNvPr>
          <p:cNvSpPr txBox="1"/>
          <p:nvPr/>
        </p:nvSpPr>
        <p:spPr>
          <a:xfrm>
            <a:off x="801278" y="1233132"/>
            <a:ext cx="9483365" cy="480131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2"/>
              </a:rPr>
              <a:t>On-Time Last-Mile Delivery: Order Assignment with Travel-Time </a:t>
            </a:r>
            <a:r>
              <a:rPr lang="en-US" dirty="0" err="1">
                <a:latin typeface="Times New Roman" panose="02020603050405020304" pitchFamily="18" charset="0"/>
                <a:cs typeface="Times New Roman" panose="02020603050405020304" pitchFamily="18" charset="0"/>
                <a:hlinkClick r:id="rId2"/>
              </a:rPr>
              <a:t>PredictorsSheng</a:t>
            </a:r>
            <a:r>
              <a:rPr lang="en-US" dirty="0">
                <a:latin typeface="Times New Roman" panose="02020603050405020304" pitchFamily="18" charset="0"/>
                <a:cs typeface="Times New Roman" panose="02020603050405020304" pitchFamily="18" charset="0"/>
                <a:hlinkClick r:id="rId2"/>
              </a:rPr>
              <a:t> Liu, Long He, Z. Shen ,2020, Management Sciences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a:t>
            </a:r>
            <a:r>
              <a:rPr lang="en-IN" dirty="0">
                <a:latin typeface="Times New Roman" panose="02020603050405020304" pitchFamily="18" charset="0"/>
                <a:cs typeface="Times New Roman" panose="02020603050405020304" pitchFamily="18" charset="0"/>
                <a:hlinkClick r:id="rId3"/>
              </a:rPr>
              <a:t>Data-driven optimization for last-mile </a:t>
            </a:r>
            <a:r>
              <a:rPr lang="en-IN" dirty="0" err="1">
                <a:latin typeface="Times New Roman" panose="02020603050405020304" pitchFamily="18" charset="0"/>
                <a:cs typeface="Times New Roman" panose="02020603050405020304" pitchFamily="18" charset="0"/>
                <a:hlinkClick r:id="rId3"/>
              </a:rPr>
              <a:t>deliveryHongrui</a:t>
            </a:r>
            <a:r>
              <a:rPr lang="en-IN" dirty="0">
                <a:latin typeface="Times New Roman" panose="02020603050405020304" pitchFamily="18" charset="0"/>
                <a:cs typeface="Times New Roman" panose="02020603050405020304" pitchFamily="18" charset="0"/>
                <a:hlinkClick r:id="rId3"/>
              </a:rPr>
              <a:t> Chu, </a:t>
            </a:r>
            <a:r>
              <a:rPr lang="en-IN" dirty="0" err="1">
                <a:latin typeface="Times New Roman" panose="02020603050405020304" pitchFamily="18" charset="0"/>
                <a:cs typeface="Times New Roman" panose="02020603050405020304" pitchFamily="18" charset="0"/>
                <a:hlinkClick r:id="rId3"/>
              </a:rPr>
              <a:t>Wensi</a:t>
            </a:r>
            <a:r>
              <a:rPr lang="en-IN" dirty="0">
                <a:latin typeface="Times New Roman" panose="02020603050405020304" pitchFamily="18" charset="0"/>
                <a:cs typeface="Times New Roman" panose="02020603050405020304" pitchFamily="18" charset="0"/>
                <a:hlinkClick r:id="rId3"/>
              </a:rPr>
              <a:t> Zhang, P. Bai, </a:t>
            </a:r>
            <a:r>
              <a:rPr lang="en-IN" dirty="0" err="1">
                <a:latin typeface="Times New Roman" panose="02020603050405020304" pitchFamily="18" charset="0"/>
                <a:cs typeface="Times New Roman" panose="02020603050405020304" pitchFamily="18" charset="0"/>
                <a:hlinkClick r:id="rId3"/>
              </a:rPr>
              <a:t>Yahong</a:t>
            </a:r>
            <a:r>
              <a:rPr lang="en-IN" dirty="0">
                <a:latin typeface="Times New Roman" panose="02020603050405020304" pitchFamily="18" charset="0"/>
                <a:cs typeface="Times New Roman" panose="02020603050405020304" pitchFamily="18" charset="0"/>
                <a:hlinkClick r:id="rId3"/>
              </a:rPr>
              <a:t> Chen,2021, Complex &amp; Intelligent Systems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a:t>
            </a:r>
            <a:r>
              <a:rPr lang="en-IN" dirty="0">
                <a:latin typeface="Times New Roman" panose="02020603050405020304" pitchFamily="18" charset="0"/>
                <a:cs typeface="Times New Roman" panose="02020603050405020304" pitchFamily="18" charset="0"/>
                <a:hlinkClick r:id="rId4"/>
              </a:rPr>
              <a:t>Factor Analysis on Online Food Delivery Service in the New </a:t>
            </a:r>
            <a:r>
              <a:rPr lang="en-IN" dirty="0" err="1">
                <a:latin typeface="Times New Roman" panose="02020603050405020304" pitchFamily="18" charset="0"/>
                <a:cs typeface="Times New Roman" panose="02020603050405020304" pitchFamily="18" charset="0"/>
                <a:hlinkClick r:id="rId4"/>
              </a:rPr>
              <a:t>NormalAlexis</a:t>
            </a:r>
            <a:r>
              <a:rPr lang="en-IN" dirty="0">
                <a:latin typeface="Times New Roman" panose="02020603050405020304" pitchFamily="18" charset="0"/>
                <a:cs typeface="Times New Roman" panose="02020603050405020304" pitchFamily="18" charset="0"/>
                <a:hlinkClick r:id="rId4"/>
              </a:rPr>
              <a:t> M </a:t>
            </a:r>
            <a:r>
              <a:rPr lang="en-IN" dirty="0" err="1">
                <a:latin typeface="Times New Roman" panose="02020603050405020304" pitchFamily="18" charset="0"/>
                <a:cs typeface="Times New Roman" panose="02020603050405020304" pitchFamily="18" charset="0"/>
                <a:hlinkClick r:id="rId4"/>
              </a:rPr>
              <a:t>Bagot,Linette</a:t>
            </a:r>
            <a:r>
              <a:rPr lang="en-IN" dirty="0">
                <a:latin typeface="Times New Roman" panose="02020603050405020304" pitchFamily="18" charset="0"/>
                <a:cs typeface="Times New Roman" panose="02020603050405020304" pitchFamily="18" charset="0"/>
                <a:hlinkClick r:id="rId4"/>
              </a:rPr>
              <a:t> H </a:t>
            </a:r>
            <a:r>
              <a:rPr lang="en-IN" dirty="0" err="1">
                <a:latin typeface="Times New Roman" panose="02020603050405020304" pitchFamily="18" charset="0"/>
                <a:cs typeface="Times New Roman" panose="02020603050405020304" pitchFamily="18" charset="0"/>
                <a:hlinkClick r:id="rId4"/>
              </a:rPr>
              <a:t>Maalihan,Ma</a:t>
            </a:r>
            <a:r>
              <a:rPr lang="en-IN" dirty="0">
                <a:latin typeface="Times New Roman" panose="02020603050405020304" pitchFamily="18" charset="0"/>
                <a:cs typeface="Times New Roman" panose="02020603050405020304" pitchFamily="18" charset="0"/>
                <a:hlinkClick r:id="rId4"/>
              </a:rPr>
              <a:t> Nicole </a:t>
            </a:r>
            <a:r>
              <a:rPr lang="en-IN" dirty="0" err="1">
                <a:latin typeface="Times New Roman" panose="02020603050405020304" pitchFamily="18" charset="0"/>
                <a:cs typeface="Times New Roman" panose="02020603050405020304" pitchFamily="18" charset="0"/>
                <a:hlinkClick r:id="rId4"/>
              </a:rPr>
              <a:t>Pattalitan,Saira</a:t>
            </a:r>
            <a:r>
              <a:rPr lang="en-IN" dirty="0">
                <a:latin typeface="Times New Roman" panose="02020603050405020304" pitchFamily="18" charset="0"/>
                <a:cs typeface="Times New Roman" panose="02020603050405020304" pitchFamily="18" charset="0"/>
                <a:hlinkClick r:id="rId4"/>
              </a:rPr>
              <a:t> M </a:t>
            </a:r>
            <a:r>
              <a:rPr lang="en-IN" dirty="0" err="1">
                <a:latin typeface="Times New Roman" panose="02020603050405020304" pitchFamily="18" charset="0"/>
                <a:cs typeface="Times New Roman" panose="02020603050405020304" pitchFamily="18" charset="0"/>
                <a:hlinkClick r:id="rId4"/>
              </a:rPr>
              <a:t>Moro,Ginell</a:t>
            </a:r>
            <a:r>
              <a:rPr lang="en-IN" dirty="0">
                <a:latin typeface="Times New Roman" panose="02020603050405020304" pitchFamily="18" charset="0"/>
                <a:cs typeface="Times New Roman" panose="02020603050405020304" pitchFamily="18" charset="0"/>
                <a:hlinkClick r:id="rId4"/>
              </a:rPr>
              <a:t> Joseph De </a:t>
            </a:r>
            <a:r>
              <a:rPr lang="en-IN" dirty="0" err="1">
                <a:latin typeface="Times New Roman" panose="02020603050405020304" pitchFamily="18" charset="0"/>
                <a:cs typeface="Times New Roman" panose="02020603050405020304" pitchFamily="18" charset="0"/>
                <a:hlinkClick r:id="rId4"/>
              </a:rPr>
              <a:t>Roxas,Jen</a:t>
            </a:r>
            <a:r>
              <a:rPr lang="en-IN" dirty="0">
                <a:latin typeface="Times New Roman" panose="02020603050405020304" pitchFamily="18" charset="0"/>
                <a:cs typeface="Times New Roman" panose="02020603050405020304" pitchFamily="18" charset="0"/>
                <a:hlinkClick r:id="rId4"/>
              </a:rPr>
              <a:t> </a:t>
            </a:r>
            <a:r>
              <a:rPr lang="en-IN" dirty="0" err="1">
                <a:latin typeface="Times New Roman" panose="02020603050405020304" pitchFamily="18" charset="0"/>
                <a:cs typeface="Times New Roman" panose="02020603050405020304" pitchFamily="18" charset="0"/>
                <a:hlinkClick r:id="rId4"/>
              </a:rPr>
              <a:t>Ysabelle</a:t>
            </a:r>
            <a:r>
              <a:rPr lang="en-IN" dirty="0">
                <a:latin typeface="Times New Roman" panose="02020603050405020304" pitchFamily="18" charset="0"/>
                <a:cs typeface="Times New Roman" panose="02020603050405020304" pitchFamily="18" charset="0"/>
                <a:hlinkClick r:id="rId4"/>
              </a:rPr>
              <a:t> </a:t>
            </a:r>
            <a:r>
              <a:rPr lang="en-IN" dirty="0" err="1">
                <a:latin typeface="Times New Roman" panose="02020603050405020304" pitchFamily="18" charset="0"/>
                <a:cs typeface="Times New Roman" panose="02020603050405020304" pitchFamily="18" charset="0"/>
                <a:hlinkClick r:id="rId4"/>
              </a:rPr>
              <a:t>Bagui,Noelah</a:t>
            </a:r>
            <a:r>
              <a:rPr lang="en-IN" dirty="0">
                <a:latin typeface="Times New Roman" panose="02020603050405020304" pitchFamily="18" charset="0"/>
                <a:cs typeface="Times New Roman" panose="02020603050405020304" pitchFamily="18" charset="0"/>
                <a:hlinkClick r:id="rId4"/>
              </a:rPr>
              <a:t> Mae Dimayuga Borbon,2022,Asian pacific </a:t>
            </a:r>
            <a:r>
              <a:rPr lang="en-IN" dirty="0" err="1">
                <a:latin typeface="Times New Roman" panose="02020603050405020304" pitchFamily="18" charset="0"/>
                <a:cs typeface="Times New Roman" panose="02020603050405020304" pitchFamily="18" charset="0"/>
                <a:hlinkClick r:id="rId4"/>
              </a:rPr>
              <a:t>journel</a:t>
            </a:r>
            <a:r>
              <a:rPr lang="en-IN" dirty="0">
                <a:latin typeface="Times New Roman" panose="02020603050405020304" pitchFamily="18" charset="0"/>
                <a:cs typeface="Times New Roman" panose="02020603050405020304" pitchFamily="18" charset="0"/>
                <a:hlinkClick r:id="rId4"/>
              </a:rPr>
              <a:t> of Academic Research in </a:t>
            </a:r>
            <a:r>
              <a:rPr lang="en-IN" dirty="0" err="1">
                <a:latin typeface="Times New Roman" panose="02020603050405020304" pitchFamily="18" charset="0"/>
                <a:cs typeface="Times New Roman" panose="02020603050405020304" pitchFamily="18" charset="0"/>
                <a:hlinkClick r:id="rId4"/>
              </a:rPr>
              <a:t>Buisness</a:t>
            </a:r>
            <a:r>
              <a:rPr lang="en-IN" dirty="0">
                <a:latin typeface="Times New Roman" panose="02020603050405020304" pitchFamily="18" charset="0"/>
                <a:cs typeface="Times New Roman" panose="02020603050405020304" pitchFamily="18" charset="0"/>
                <a:hlinkClick r:id="rId4"/>
              </a:rPr>
              <a:t> Administration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a:t>
            </a:r>
            <a:r>
              <a:rPr lang="en-IN" dirty="0">
                <a:latin typeface="Times New Roman" panose="02020603050405020304" pitchFamily="18" charset="0"/>
                <a:cs typeface="Times New Roman" panose="02020603050405020304" pitchFamily="18" charset="0"/>
                <a:hlinkClick r:id="rId5"/>
              </a:rPr>
              <a:t>A review on delivery routing problem and its </a:t>
            </a:r>
            <a:r>
              <a:rPr lang="en-IN" dirty="0" err="1">
                <a:latin typeface="Times New Roman" panose="02020603050405020304" pitchFamily="18" charset="0"/>
                <a:cs typeface="Times New Roman" panose="02020603050405020304" pitchFamily="18" charset="0"/>
                <a:hlinkClick r:id="rId5"/>
              </a:rPr>
              <a:t>approachesS.N</a:t>
            </a:r>
            <a:r>
              <a:rPr lang="en-IN" dirty="0">
                <a:latin typeface="Times New Roman" panose="02020603050405020304" pitchFamily="18" charset="0"/>
                <a:cs typeface="Times New Roman" panose="02020603050405020304" pitchFamily="18" charset="0"/>
                <a:hlinkClick r:id="rId5"/>
              </a:rPr>
              <a:t>. Ismail, Ku </a:t>
            </a:r>
            <a:r>
              <a:rPr lang="en-IN" dirty="0" err="1">
                <a:latin typeface="Times New Roman" panose="02020603050405020304" pitchFamily="18" charset="0"/>
                <a:cs typeface="Times New Roman" panose="02020603050405020304" pitchFamily="18" charset="0"/>
                <a:hlinkClick r:id="rId5"/>
              </a:rPr>
              <a:t>Ruhana</a:t>
            </a:r>
            <a:r>
              <a:rPr lang="en-IN" dirty="0">
                <a:latin typeface="Times New Roman" panose="02020603050405020304" pitchFamily="18" charset="0"/>
                <a:cs typeface="Times New Roman" panose="02020603050405020304" pitchFamily="18" charset="0"/>
                <a:hlinkClick r:id="rId5"/>
              </a:rPr>
              <a:t> Ku-</a:t>
            </a:r>
            <a:r>
              <a:rPr lang="en-IN" dirty="0" err="1">
                <a:latin typeface="Times New Roman" panose="02020603050405020304" pitchFamily="18" charset="0"/>
                <a:cs typeface="Times New Roman" panose="02020603050405020304" pitchFamily="18" charset="0"/>
                <a:hlinkClick r:id="rId5"/>
              </a:rPr>
              <a:t>Mahamud</a:t>
            </a:r>
            <a:r>
              <a:rPr lang="en-IN" dirty="0">
                <a:latin typeface="Times New Roman" panose="02020603050405020304" pitchFamily="18" charset="0"/>
                <a:cs typeface="Times New Roman" panose="02020603050405020304" pitchFamily="18" charset="0"/>
                <a:hlinkClick r:id="rId5"/>
              </a:rPr>
              <a:t> ,</a:t>
            </a:r>
            <a:r>
              <a:rPr lang="en-IN" dirty="0" err="1">
                <a:latin typeface="Times New Roman" panose="02020603050405020304" pitchFamily="18" charset="0"/>
                <a:cs typeface="Times New Roman" panose="02020603050405020304" pitchFamily="18" charset="0"/>
                <a:hlinkClick r:id="rId5"/>
              </a:rPr>
              <a:t>Syariza</a:t>
            </a:r>
            <a:r>
              <a:rPr lang="en-IN" dirty="0">
                <a:latin typeface="Times New Roman" panose="02020603050405020304" pitchFamily="18" charset="0"/>
                <a:cs typeface="Times New Roman" panose="02020603050405020304" pitchFamily="18" charset="0"/>
                <a:hlinkClick r:id="rId5"/>
              </a:rPr>
              <a:t> Abdul Rahman,2017, Journal of Theoretical and Applied Information Technology</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a:t>
            </a:r>
            <a:r>
              <a:rPr lang="en-IN" dirty="0">
                <a:latin typeface="Times New Roman" panose="02020603050405020304" pitchFamily="18" charset="0"/>
                <a:cs typeface="Times New Roman" panose="02020603050405020304" pitchFamily="18" charset="0"/>
                <a:hlinkClick r:id="rId6"/>
              </a:rPr>
              <a:t>Optimisation of takeaway delivery routes considering the mutual satisfactions of             merchants and customers, Ren Teng , Xu Hong-</a:t>
            </a:r>
            <a:r>
              <a:rPr lang="en-IN" dirty="0" err="1">
                <a:latin typeface="Times New Roman" panose="02020603050405020304" pitchFamily="18" charset="0"/>
                <a:cs typeface="Times New Roman" panose="02020603050405020304" pitchFamily="18" charset="0"/>
                <a:hlinkClick r:id="rId6"/>
              </a:rPr>
              <a:t>bo</a:t>
            </a:r>
            <a:r>
              <a:rPr lang="en-IN" dirty="0">
                <a:latin typeface="Times New Roman" panose="02020603050405020304" pitchFamily="18" charset="0"/>
                <a:cs typeface="Times New Roman" panose="02020603050405020304" pitchFamily="18" charset="0"/>
                <a:hlinkClick r:id="rId6"/>
              </a:rPr>
              <a:t> , Jin Kang-</a:t>
            </a:r>
            <a:r>
              <a:rPr lang="en-IN" dirty="0" err="1">
                <a:latin typeface="Times New Roman" panose="02020603050405020304" pitchFamily="18" charset="0"/>
                <a:cs typeface="Times New Roman" panose="02020603050405020304" pitchFamily="18" charset="0"/>
                <a:hlinkClick r:id="rId6"/>
              </a:rPr>
              <a:t>ning</a:t>
            </a:r>
            <a:r>
              <a:rPr lang="en-IN" dirty="0">
                <a:latin typeface="Times New Roman" panose="02020603050405020304" pitchFamily="18" charset="0"/>
                <a:cs typeface="Times New Roman" panose="02020603050405020304" pitchFamily="18" charset="0"/>
                <a:hlinkClick r:id="rId6"/>
              </a:rPr>
              <a:t> , Luo Tian-</a:t>
            </a:r>
            <a:r>
              <a:rPr lang="en-IN" dirty="0" err="1">
                <a:latin typeface="Times New Roman" panose="02020603050405020304" pitchFamily="18" charset="0"/>
                <a:cs typeface="Times New Roman" panose="02020603050405020304" pitchFamily="18" charset="0"/>
                <a:hlinkClick r:id="rId6"/>
              </a:rPr>
              <a:t>yu</a:t>
            </a:r>
            <a:r>
              <a:rPr lang="en-IN" dirty="0">
                <a:latin typeface="Times New Roman" panose="02020603050405020304" pitchFamily="18" charset="0"/>
                <a:cs typeface="Times New Roman" panose="02020603050405020304" pitchFamily="18" charset="0"/>
                <a:hlinkClick r:id="rId6"/>
              </a:rPr>
              <a:t> , Wang Ling , Xing Li-</a:t>
            </a:r>
            <a:r>
              <a:rPr lang="en-IN" dirty="0" err="1">
                <a:latin typeface="Times New Roman" panose="02020603050405020304" pitchFamily="18" charset="0"/>
                <a:cs typeface="Times New Roman" panose="02020603050405020304" pitchFamily="18" charset="0"/>
                <a:hlinkClick r:id="rId6"/>
              </a:rPr>
              <a:t>ning</a:t>
            </a:r>
            <a:r>
              <a:rPr lang="en-IN" dirty="0">
                <a:latin typeface="Times New Roman" panose="02020603050405020304" pitchFamily="18" charset="0"/>
                <a:cs typeface="Times New Roman" panose="02020603050405020304" pitchFamily="18" charset="0"/>
                <a:hlinkClick r:id="rId6"/>
              </a:rPr>
              <a:t> ,2021, Computers &amp; Industrial Engineering</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6787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49672C-C6E1-A2D9-2213-A1FA3E7A4271}"/>
              </a:ext>
            </a:extLst>
          </p:cNvPr>
          <p:cNvPicPr>
            <a:picLocks noChangeAspect="1"/>
          </p:cNvPicPr>
          <p:nvPr/>
        </p:nvPicPr>
        <p:blipFill rotWithShape="1">
          <a:blip r:embed="rId2"/>
          <a:srcRect l="19112" r="-1" b="-1"/>
          <a:stretch/>
        </p:blipFill>
        <p:spPr>
          <a:xfrm>
            <a:off x="-3050" y="0"/>
            <a:ext cx="12192004" cy="6858004"/>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197FC-8535-2792-E948-FCC149BF107C}"/>
              </a:ext>
            </a:extLst>
          </p:cNvPr>
          <p:cNvSpPr>
            <a:spLocks noGrp="1"/>
          </p:cNvSpPr>
          <p:nvPr>
            <p:ph type="ctrTitle"/>
          </p:nvPr>
        </p:nvSpPr>
        <p:spPr>
          <a:xfrm>
            <a:off x="411534" y="232290"/>
            <a:ext cx="4321824" cy="966652"/>
          </a:xfrm>
        </p:spPr>
        <p:txBody>
          <a:bodyPr anchor="t">
            <a:normAutofit/>
          </a:bodyPr>
          <a:lstStyle/>
          <a:p>
            <a:r>
              <a:rPr lang="en-IN" sz="4800" dirty="0">
                <a:solidFill>
                  <a:schemeClr val="bg1"/>
                </a:solidFill>
                <a:latin typeface="Times New Roman" panose="02020603050405020304" pitchFamily="18" charset="0"/>
                <a:cs typeface="Times New Roman" panose="02020603050405020304" pitchFamily="18" charset="0"/>
              </a:rPr>
              <a:t>ABSTRACT</a:t>
            </a:r>
            <a:r>
              <a:rPr lang="en-IN" sz="6000" dirty="0">
                <a:solidFill>
                  <a:schemeClr val="bg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AC9285C2-C296-544F-BB7B-8EAC50FD7D00}"/>
              </a:ext>
            </a:extLst>
          </p:cNvPr>
          <p:cNvSpPr>
            <a:spLocks noGrp="1"/>
          </p:cNvSpPr>
          <p:nvPr>
            <p:ph type="subTitle" idx="1"/>
          </p:nvPr>
        </p:nvSpPr>
        <p:spPr>
          <a:xfrm>
            <a:off x="411534" y="1113183"/>
            <a:ext cx="3583996" cy="4101170"/>
          </a:xfrm>
        </p:spPr>
        <p:txBody>
          <a:bodyPr anchor="b">
            <a:normAutofit/>
          </a:bodyPr>
          <a:lstStyle/>
          <a:p>
            <a:pPr>
              <a:lnSpc>
                <a:spcPct val="100000"/>
              </a:lnSpc>
            </a:pPr>
            <a:r>
              <a:rPr lang="en-US" sz="2000" dirty="0">
                <a:solidFill>
                  <a:schemeClr val="bg1"/>
                </a:solidFill>
                <a:latin typeface="Times New Roman" panose="02020603050405020304" pitchFamily="18" charset="0"/>
                <a:cs typeface="Times New Roman" panose="02020603050405020304" pitchFamily="18" charset="0"/>
              </a:rPr>
              <a:t>This project examines online delivery service dynamics via comprehensive data analysis. It entails understanding, cleaning, and exploring relationships within a dataset comprising delivery, weather, and personnel information. Through EDA and feature engineering, it uncovers insights into factors influencing delivery time, facilitating a deeper understanding of online delivery operations.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65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970B97-5B8A-5F10-2578-05338B5D81FC}"/>
              </a:ext>
            </a:extLst>
          </p:cNvPr>
          <p:cNvPicPr>
            <a:picLocks noChangeAspect="1"/>
          </p:cNvPicPr>
          <p:nvPr/>
        </p:nvPicPr>
        <p:blipFill rotWithShape="1">
          <a:blip r:embed="rId2"/>
          <a:srcRect l="15165" r="14366" b="-1"/>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F6EDCF-DB5C-E1EF-8FFD-919B655F7725}"/>
              </a:ext>
            </a:extLst>
          </p:cNvPr>
          <p:cNvSpPr txBox="1"/>
          <p:nvPr/>
        </p:nvSpPr>
        <p:spPr>
          <a:xfrm>
            <a:off x="371093" y="1648763"/>
            <a:ext cx="7162768" cy="59558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800" dirty="0">
                <a:latin typeface="Times New Roman" panose="02020603050405020304" pitchFamily="18" charset="0"/>
                <a:ea typeface="+mj-ea"/>
                <a:cs typeface="Times New Roman" panose="02020603050405020304" pitchFamily="18" charset="0"/>
              </a:rPr>
              <a:t>PROBLEM STATEMENT:</a:t>
            </a:r>
          </a:p>
        </p:txBody>
      </p:sp>
      <p:sp>
        <p:nvSpPr>
          <p:cNvPr id="45" name="Rectangle 4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09E77A6-C3DC-DF36-02F9-9482CC834120}"/>
              </a:ext>
            </a:extLst>
          </p:cNvPr>
          <p:cNvSpPr txBox="1"/>
          <p:nvPr/>
        </p:nvSpPr>
        <p:spPr>
          <a:xfrm>
            <a:off x="371093" y="2718054"/>
            <a:ext cx="5284271" cy="3207258"/>
          </a:xfrm>
          <a:prstGeom prst="rect">
            <a:avLst/>
          </a:prstGeom>
        </p:spPr>
        <p:txBody>
          <a:bodyPr vert="horz" lIns="91440" tIns="45720" rIns="91440" bIns="45720" rtlCol="0" anchor="t">
            <a:noAutofit/>
          </a:bodyPr>
          <a:lstStyle/>
          <a:p>
            <a:pPr>
              <a:spcAft>
                <a:spcPts val="600"/>
              </a:spcAft>
            </a:pPr>
            <a:r>
              <a:rPr lang="en-US" dirty="0">
                <a:latin typeface="Times New Roman" panose="02020603050405020304" pitchFamily="18" charset="0"/>
                <a:cs typeface="Times New Roman" panose="02020603050405020304" pitchFamily="18" charset="0"/>
              </a:rPr>
              <a:t>This project focuses on investigating the intricate dynamics of time within online food delivery services through comprehensive data analysis and visualization techniques. By delving into a rich dataset comprising various attributes such as delivery personnel details, weather conditions, and order specifics, the aim is to uncover underlying patterns and trends influencing delivery times. Through meticulous data exploration and visualization, the project seeks to reveal insights into factors impacting delivery efficiency and customer experience, ultimately aiming to optimize operations and enhance service quality in the online food delivery sector.</a:t>
            </a:r>
          </a:p>
        </p:txBody>
      </p:sp>
    </p:spTree>
    <p:extLst>
      <p:ext uri="{BB962C8B-B14F-4D97-AF65-F5344CB8AC3E}">
        <p14:creationId xmlns:p14="http://schemas.microsoft.com/office/powerpoint/2010/main" val="148419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A4AE6F42-1019-C655-4119-E19002DF73A5}"/>
              </a:ext>
            </a:extLst>
          </p:cNvPr>
          <p:cNvPicPr>
            <a:picLocks noChangeAspect="1"/>
          </p:cNvPicPr>
          <p:nvPr/>
        </p:nvPicPr>
        <p:blipFill rotWithShape="1">
          <a:blip r:embed="rId2"/>
          <a:srcRect r="15617" b="-1"/>
          <a:stretch/>
        </p:blipFill>
        <p:spPr>
          <a:xfrm>
            <a:off x="3470959" y="1909"/>
            <a:ext cx="8669532" cy="6857990"/>
          </a:xfrm>
          <a:prstGeom prst="rect">
            <a:avLst/>
          </a:prstGeom>
        </p:spPr>
      </p:pic>
      <p:sp>
        <p:nvSpPr>
          <p:cNvPr id="12" name="Rectangle 1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D69A2FF-4E44-753C-DA92-4C0E5CCC4302}"/>
              </a:ext>
            </a:extLst>
          </p:cNvPr>
          <p:cNvSpPr txBox="1"/>
          <p:nvPr/>
        </p:nvSpPr>
        <p:spPr>
          <a:xfrm>
            <a:off x="271702" y="1309603"/>
            <a:ext cx="8176559" cy="85039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dirty="0">
                <a:solidFill>
                  <a:schemeClr val="bg1"/>
                </a:solidFill>
                <a:latin typeface="Times New Roman" panose="02020603050405020304" pitchFamily="18" charset="0"/>
                <a:ea typeface="+mj-ea"/>
                <a:cs typeface="Times New Roman" panose="02020603050405020304" pitchFamily="18" charset="0"/>
              </a:rPr>
              <a:t>OBJECTIVES AND OUTCOMES: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9261EC7-F877-A1E4-C6DF-BAA90E478736}"/>
              </a:ext>
            </a:extLst>
          </p:cNvPr>
          <p:cNvSpPr txBox="1"/>
          <p:nvPr/>
        </p:nvSpPr>
        <p:spPr>
          <a:xfrm>
            <a:off x="371093" y="2548889"/>
            <a:ext cx="8872298" cy="4043935"/>
          </a:xfrm>
          <a:prstGeom prst="rect">
            <a:avLst/>
          </a:prstGeom>
        </p:spPr>
        <p:txBody>
          <a:bodyPr vert="horz" lIns="91440" tIns="45720" rIns="91440" bIns="45720" rtlCol="0" anchor="t">
            <a:normAutofit fontScale="92500" lnSpcReduction="20000"/>
          </a:bodyPr>
          <a:lstStyle/>
          <a:p>
            <a:pPr>
              <a:spcAft>
                <a:spcPts val="600"/>
              </a:spcAft>
            </a:pPr>
            <a:r>
              <a:rPr lang="en-US" dirty="0">
                <a:solidFill>
                  <a:schemeClr val="bg1"/>
                </a:solidFill>
                <a:latin typeface="Times New Roman" panose="02020603050405020304" pitchFamily="18" charset="0"/>
                <a:cs typeface="Times New Roman" panose="02020603050405020304" pitchFamily="18" charset="0"/>
              </a:rPr>
              <a:t>Objective 1 (Bloom's Taxonomy Level 3 - Application):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Apply data analysis techniques to identify and address data quality issues in the online food delivery dataset.</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Outcome 1: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Demonstrate proficiency in using Pandas to load the dataset, identify missing data, outliers, zero values, and duplicates, and apply appropriate methods to handle these issues effectively.</a:t>
            </a:r>
          </a:p>
          <a:p>
            <a:pPr>
              <a:spcAft>
                <a:spcPts val="600"/>
              </a:spcAft>
            </a:pPr>
            <a:endParaRPr lang="en-US" dirty="0">
              <a:solidFill>
                <a:schemeClr val="bg1"/>
              </a:solidFill>
              <a:latin typeface="Times New Roman" panose="02020603050405020304" pitchFamily="18" charset="0"/>
              <a:cs typeface="Times New Roman" panose="02020603050405020304" pitchFamily="18" charset="0"/>
            </a:endParaRP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Objective 2 (Bloom's Taxonomy Level 4 - Analysis): </a:t>
            </a:r>
          </a:p>
          <a:p>
            <a:pPr>
              <a:spcAft>
                <a:spcPts val="600"/>
              </a:spcAft>
            </a:pPr>
            <a:r>
              <a:rPr lang="en-US" dirty="0" err="1">
                <a:solidFill>
                  <a:schemeClr val="bg1"/>
                </a:solidFill>
                <a:latin typeface="Times New Roman" panose="02020603050405020304" pitchFamily="18" charset="0"/>
                <a:cs typeface="Times New Roman" panose="02020603050405020304" pitchFamily="18" charset="0"/>
              </a:rPr>
              <a:t>Analyse</a:t>
            </a:r>
            <a:r>
              <a:rPr lang="en-US" dirty="0">
                <a:solidFill>
                  <a:schemeClr val="bg1"/>
                </a:solidFill>
                <a:latin typeface="Times New Roman" panose="02020603050405020304" pitchFamily="18" charset="0"/>
                <a:cs typeface="Times New Roman" panose="02020603050405020304" pitchFamily="18" charset="0"/>
              </a:rPr>
              <a:t> temporal patterns and trends in delivery times across different variables to gain insights into factors influencing service efficiency and customer satisfaction.</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Outcome 2: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Utilize statistical methods and visualization techniques (e.g., scatter plots, line plots) to explore relationships between delivery times and variables such as day of the week, time of day, geographical location, and food type, thereby identifying key factors impacting delivery performance.</a:t>
            </a:r>
          </a:p>
          <a:p>
            <a:pPr indent="-228600">
              <a:spcAft>
                <a:spcPts val="600"/>
              </a:spcAft>
              <a:buFont typeface="Arial" panose="020B0604020202020204" pitchFamily="34" charset="0"/>
              <a:buChar char="•"/>
            </a:pPr>
            <a:endParaRPr lang="en-US" sz="800" dirty="0">
              <a:solidFill>
                <a:schemeClr val="bg1"/>
              </a:solidFill>
            </a:endParaRPr>
          </a:p>
        </p:txBody>
      </p:sp>
    </p:spTree>
    <p:extLst>
      <p:ext uri="{BB962C8B-B14F-4D97-AF65-F5344CB8AC3E}">
        <p14:creationId xmlns:p14="http://schemas.microsoft.com/office/powerpoint/2010/main" val="95189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C3021-0200-74BA-98C0-69947075699D}"/>
              </a:ext>
            </a:extLst>
          </p:cNvPr>
          <p:cNvSpPr txBox="1"/>
          <p:nvPr/>
        </p:nvSpPr>
        <p:spPr>
          <a:xfrm>
            <a:off x="725555" y="487018"/>
            <a:ext cx="7083286"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TECHNOLOGY STACK:</a:t>
            </a:r>
          </a:p>
        </p:txBody>
      </p:sp>
      <p:sp>
        <p:nvSpPr>
          <p:cNvPr id="3" name="TextBox 2">
            <a:extLst>
              <a:ext uri="{FF2B5EF4-FFF2-40B4-BE49-F238E27FC236}">
                <a16:creationId xmlns:a16="http://schemas.microsoft.com/office/drawing/2014/main" id="{464B70B8-7CA4-E15F-42BA-ED3487DA1C49}"/>
              </a:ext>
            </a:extLst>
          </p:cNvPr>
          <p:cNvSpPr txBox="1"/>
          <p:nvPr/>
        </p:nvSpPr>
        <p:spPr>
          <a:xfrm>
            <a:off x="725555" y="1451103"/>
            <a:ext cx="10406271" cy="36009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Python: </a:t>
            </a:r>
            <a:r>
              <a:rPr lang="en-US" dirty="0">
                <a:latin typeface="Times New Roman" panose="02020603050405020304" pitchFamily="18" charset="0"/>
                <a:cs typeface="Times New Roman" panose="02020603050405020304" pitchFamily="18" charset="0"/>
              </a:rPr>
              <a:t>As the primary programming language for data analysis tasks.</a:t>
            </a:r>
          </a:p>
          <a:p>
            <a:r>
              <a:rPr lang="en-US" sz="2000" dirty="0">
                <a:latin typeface="Times New Roman" panose="02020603050405020304" pitchFamily="18" charset="0"/>
                <a:cs typeface="Times New Roman" panose="02020603050405020304" pitchFamily="18" charset="0"/>
              </a:rPr>
              <a:t>Pandas: </a:t>
            </a:r>
            <a:r>
              <a:rPr lang="en-US" dirty="0">
                <a:latin typeface="Times New Roman" panose="02020603050405020304" pitchFamily="18" charset="0"/>
                <a:cs typeface="Times New Roman" panose="02020603050405020304" pitchFamily="18" charset="0"/>
              </a:rPr>
              <a:t>For data manipulation and analysis, including loading the dataset, data preprocessing, and feature engineering.</a:t>
            </a:r>
          </a:p>
          <a:p>
            <a:r>
              <a:rPr lang="en-US" sz="2000" dirty="0">
                <a:latin typeface="Times New Roman" panose="02020603050405020304" pitchFamily="18" charset="0"/>
                <a:cs typeface="Times New Roman" panose="02020603050405020304" pitchFamily="18" charset="0"/>
              </a:rPr>
              <a:t>NumPy: </a:t>
            </a:r>
            <a:r>
              <a:rPr lang="en-US" dirty="0">
                <a:latin typeface="Times New Roman" panose="02020603050405020304" pitchFamily="18" charset="0"/>
                <a:cs typeface="Times New Roman" panose="02020603050405020304" pitchFamily="18" charset="0"/>
              </a:rPr>
              <a:t>For numerical operations and array manipulation, often used in conjunction with Pandas for data processing.</a:t>
            </a:r>
          </a:p>
          <a:p>
            <a:r>
              <a:rPr lang="en-US" sz="2000" dirty="0">
                <a:latin typeface="Times New Roman" panose="02020603050405020304" pitchFamily="18" charset="0"/>
                <a:cs typeface="Times New Roman" panose="02020603050405020304" pitchFamily="18" charset="0"/>
              </a:rPr>
              <a:t>Matplotlib and Seaborn: </a:t>
            </a:r>
            <a:r>
              <a:rPr lang="en-US" dirty="0">
                <a:latin typeface="Times New Roman" panose="02020603050405020304" pitchFamily="18" charset="0"/>
                <a:cs typeface="Times New Roman" panose="02020603050405020304" pitchFamily="18" charset="0"/>
              </a:rPr>
              <a:t>For data visualization, including plotting graphs and charts to explore relationships between variables and visualize model results.</a:t>
            </a:r>
          </a:p>
          <a:p>
            <a:r>
              <a:rPr lang="en-US" sz="2000" dirty="0">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As an interactive development environment for running Python code, exploring data, and documenting the analysis process.</a:t>
            </a:r>
          </a:p>
          <a:p>
            <a:r>
              <a:rPr lang="en-US" sz="2000" dirty="0">
                <a:latin typeface="Times New Roman" panose="02020603050405020304" pitchFamily="18" charset="0"/>
                <a:cs typeface="Times New Roman" panose="02020603050405020304" pitchFamily="18" charset="0"/>
              </a:rPr>
              <a:t>Google </a:t>
            </a:r>
            <a:r>
              <a:rPr lang="en-US" sz="2000" dirty="0" err="1">
                <a:latin typeface="Times New Roman" panose="02020603050405020304" pitchFamily="18" charset="0"/>
                <a:cs typeface="Times New Roman" panose="02020603050405020304" pitchFamily="18" charset="0"/>
              </a:rPr>
              <a:t>Colaboratory</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free cloud-based platform provided by Google that allows users to write and execute Python code collaboratively in a browser environment, with access to powerful computing resources including GPUs and TPUs.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72C80C-A00B-A71F-EB0D-1EB669033A7E}"/>
              </a:ext>
            </a:extLst>
          </p:cNvPr>
          <p:cNvPicPr>
            <a:picLocks noChangeAspect="1"/>
          </p:cNvPicPr>
          <p:nvPr/>
        </p:nvPicPr>
        <p:blipFill>
          <a:blip r:embed="rId2"/>
          <a:stretch>
            <a:fillRect/>
          </a:stretch>
        </p:blipFill>
        <p:spPr>
          <a:xfrm>
            <a:off x="3180346" y="4816714"/>
            <a:ext cx="3449054" cy="1940668"/>
          </a:xfrm>
          <a:prstGeom prst="rect">
            <a:avLst/>
          </a:prstGeom>
        </p:spPr>
      </p:pic>
      <p:pic>
        <p:nvPicPr>
          <p:cNvPr id="6" name="Picture 5">
            <a:extLst>
              <a:ext uri="{FF2B5EF4-FFF2-40B4-BE49-F238E27FC236}">
                <a16:creationId xmlns:a16="http://schemas.microsoft.com/office/drawing/2014/main" id="{27849376-4951-F783-B336-2273FD635ACB}"/>
              </a:ext>
            </a:extLst>
          </p:cNvPr>
          <p:cNvPicPr>
            <a:picLocks noChangeAspect="1"/>
          </p:cNvPicPr>
          <p:nvPr/>
        </p:nvPicPr>
        <p:blipFill>
          <a:blip r:embed="rId3"/>
          <a:stretch>
            <a:fillRect/>
          </a:stretch>
        </p:blipFill>
        <p:spPr>
          <a:xfrm>
            <a:off x="347870" y="5052089"/>
            <a:ext cx="2319130" cy="1159565"/>
          </a:xfrm>
          <a:prstGeom prst="rect">
            <a:avLst/>
          </a:prstGeom>
        </p:spPr>
      </p:pic>
      <p:pic>
        <p:nvPicPr>
          <p:cNvPr id="7" name="Picture 6">
            <a:extLst>
              <a:ext uri="{FF2B5EF4-FFF2-40B4-BE49-F238E27FC236}">
                <a16:creationId xmlns:a16="http://schemas.microsoft.com/office/drawing/2014/main" id="{3288DE49-D064-B807-A5C1-835457E554A4}"/>
              </a:ext>
            </a:extLst>
          </p:cNvPr>
          <p:cNvPicPr>
            <a:picLocks noChangeAspect="1"/>
          </p:cNvPicPr>
          <p:nvPr/>
        </p:nvPicPr>
        <p:blipFill>
          <a:blip r:embed="rId4"/>
          <a:stretch>
            <a:fillRect/>
          </a:stretch>
        </p:blipFill>
        <p:spPr>
          <a:xfrm>
            <a:off x="8465749" y="52687"/>
            <a:ext cx="2906846" cy="1828580"/>
          </a:xfrm>
          <a:prstGeom prst="rect">
            <a:avLst/>
          </a:prstGeom>
        </p:spPr>
      </p:pic>
      <p:pic>
        <p:nvPicPr>
          <p:cNvPr id="8" name="Picture 7">
            <a:extLst>
              <a:ext uri="{FF2B5EF4-FFF2-40B4-BE49-F238E27FC236}">
                <a16:creationId xmlns:a16="http://schemas.microsoft.com/office/drawing/2014/main" id="{A3E0AD0F-E44F-A8EA-0D1D-288B7EB22001}"/>
              </a:ext>
            </a:extLst>
          </p:cNvPr>
          <p:cNvPicPr>
            <a:picLocks noChangeAspect="1"/>
          </p:cNvPicPr>
          <p:nvPr/>
        </p:nvPicPr>
        <p:blipFill>
          <a:blip r:embed="rId5"/>
          <a:stretch>
            <a:fillRect/>
          </a:stretch>
        </p:blipFill>
        <p:spPr>
          <a:xfrm>
            <a:off x="7459875" y="4712400"/>
            <a:ext cx="3912720" cy="1738105"/>
          </a:xfrm>
          <a:prstGeom prst="rect">
            <a:avLst/>
          </a:prstGeom>
        </p:spPr>
      </p:pic>
    </p:spTree>
    <p:extLst>
      <p:ext uri="{BB962C8B-B14F-4D97-AF65-F5344CB8AC3E}">
        <p14:creationId xmlns:p14="http://schemas.microsoft.com/office/powerpoint/2010/main" val="338399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48C043-5D07-35B4-8362-D56A62728EFF}"/>
              </a:ext>
            </a:extLst>
          </p:cNvPr>
          <p:cNvSpPr txBox="1"/>
          <p:nvPr/>
        </p:nvSpPr>
        <p:spPr>
          <a:xfrm>
            <a:off x="834885" y="516836"/>
            <a:ext cx="10346637"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SYSTEM DIAGRAM/ DESIGN FLOW:</a:t>
            </a:r>
          </a:p>
        </p:txBody>
      </p:sp>
      <p:pic>
        <p:nvPicPr>
          <p:cNvPr id="4" name="Picture 3">
            <a:extLst>
              <a:ext uri="{FF2B5EF4-FFF2-40B4-BE49-F238E27FC236}">
                <a16:creationId xmlns:a16="http://schemas.microsoft.com/office/drawing/2014/main" id="{911BE8D6-06A7-3037-4446-63265BD9FDDF}"/>
              </a:ext>
            </a:extLst>
          </p:cNvPr>
          <p:cNvPicPr>
            <a:picLocks noChangeAspect="1"/>
          </p:cNvPicPr>
          <p:nvPr/>
        </p:nvPicPr>
        <p:blipFill>
          <a:blip r:embed="rId2"/>
          <a:stretch>
            <a:fillRect/>
          </a:stretch>
        </p:blipFill>
        <p:spPr>
          <a:xfrm>
            <a:off x="522720" y="1818859"/>
            <a:ext cx="5573280" cy="3531469"/>
          </a:xfrm>
          <a:prstGeom prst="rect">
            <a:avLst/>
          </a:prstGeom>
        </p:spPr>
      </p:pic>
      <p:sp>
        <p:nvSpPr>
          <p:cNvPr id="5" name="TextBox 4">
            <a:extLst>
              <a:ext uri="{FF2B5EF4-FFF2-40B4-BE49-F238E27FC236}">
                <a16:creationId xmlns:a16="http://schemas.microsoft.com/office/drawing/2014/main" id="{C8DA6268-1E85-4A0C-6824-0F83CDFDA018}"/>
              </a:ext>
            </a:extLst>
          </p:cNvPr>
          <p:cNvSpPr txBox="1"/>
          <p:nvPr/>
        </p:nvSpPr>
        <p:spPr>
          <a:xfrm>
            <a:off x="6321288" y="2153237"/>
            <a:ext cx="568518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data cleaning process ensures accuracy and reliability by systematically identifying and rectifying inconsistencies, missing values, duplicates, and outliers in the dataset. Through structured steps including column removal, missing value handling, duplicate removal, data type conversion, outlier detection, and zero value correction, the dataset is prepared for in-depth analysis. This meticulous cleaning lays the groundwork for uncovering insights into delivery time dynamics in online delivery 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8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FE593-078D-1215-6C6C-00EB33377CA9}"/>
              </a:ext>
            </a:extLst>
          </p:cNvPr>
          <p:cNvSpPr txBox="1"/>
          <p:nvPr/>
        </p:nvSpPr>
        <p:spPr>
          <a:xfrm>
            <a:off x="904459" y="511336"/>
            <a:ext cx="955150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DATASET:</a:t>
            </a:r>
          </a:p>
        </p:txBody>
      </p:sp>
      <p:sp>
        <p:nvSpPr>
          <p:cNvPr id="3" name="TextBox 2">
            <a:extLst>
              <a:ext uri="{FF2B5EF4-FFF2-40B4-BE49-F238E27FC236}">
                <a16:creationId xmlns:a16="http://schemas.microsoft.com/office/drawing/2014/main" id="{9397051E-F185-FAE7-655F-E4F049FA295E}"/>
              </a:ext>
            </a:extLst>
          </p:cNvPr>
          <p:cNvSpPr txBox="1"/>
          <p:nvPr/>
        </p:nvSpPr>
        <p:spPr>
          <a:xfrm>
            <a:off x="904460" y="1411522"/>
            <a:ext cx="9551505" cy="1477328"/>
          </a:xfrm>
          <a:prstGeom prst="rect">
            <a:avLst/>
          </a:prstGeom>
          <a:noFill/>
        </p:spPr>
        <p:txBody>
          <a:bodyPr wrap="square" rtlCol="0">
            <a:spAutoFit/>
          </a:bodyPr>
          <a:lstStyle/>
          <a:p>
            <a:r>
              <a:rPr lang="en-IN" sz="1800" kern="100" dirty="0">
                <a:solidFill>
                  <a:srgbClr val="0D0D0D"/>
                </a:solidFill>
                <a:effectLst/>
                <a:highlight>
                  <a:srgbClr val="FFFFFF"/>
                </a:highlight>
                <a:latin typeface="Times New Roman" panose="02020603050405020304" pitchFamily="18" charset="0"/>
                <a:ea typeface="Aptos" panose="020B0004020202020204" pitchFamily="34" charset="0"/>
                <a:cs typeface="Mangal" panose="02040503050203030202" pitchFamily="18" charset="0"/>
              </a:rPr>
              <a:t>Dataset from the GitHub platform, which contains relevant information on online food delivery operations, including attributes such as delivery personnel details, weather conditions, and order characteristics. This dataset serves as the foundation for conducting thorough analysis and exploration of the time dynamics in online food delivery services.</a:t>
            </a:r>
            <a:endParaRPr lang="en-IN" sz="1800" kern="100" dirty="0">
              <a:effectLst/>
              <a:latin typeface="Aptos" panose="020B0004020202020204" pitchFamily="34" charset="0"/>
              <a:ea typeface="Aptos" panose="020B000402020202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84A69BEF-A6F9-D567-8614-F8D92C74FA60}"/>
              </a:ext>
            </a:extLst>
          </p:cNvPr>
          <p:cNvPicPr>
            <a:picLocks noChangeAspect="1"/>
          </p:cNvPicPr>
          <p:nvPr/>
        </p:nvPicPr>
        <p:blipFill>
          <a:blip r:embed="rId2"/>
          <a:stretch>
            <a:fillRect/>
          </a:stretch>
        </p:blipFill>
        <p:spPr>
          <a:xfrm>
            <a:off x="1123122" y="3150339"/>
            <a:ext cx="9114183" cy="3360855"/>
          </a:xfrm>
          <a:prstGeom prst="rect">
            <a:avLst/>
          </a:prstGeom>
        </p:spPr>
      </p:pic>
    </p:spTree>
    <p:extLst>
      <p:ext uri="{BB962C8B-B14F-4D97-AF65-F5344CB8AC3E}">
        <p14:creationId xmlns:p14="http://schemas.microsoft.com/office/powerpoint/2010/main" val="159319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F237AC-E951-CADE-9020-C656136BC051}"/>
              </a:ext>
            </a:extLst>
          </p:cNvPr>
          <p:cNvSpPr txBox="1"/>
          <p:nvPr/>
        </p:nvSpPr>
        <p:spPr>
          <a:xfrm>
            <a:off x="802584" y="282473"/>
            <a:ext cx="6097656"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IMPLEMENTATION:</a:t>
            </a:r>
          </a:p>
        </p:txBody>
      </p:sp>
      <p:pic>
        <p:nvPicPr>
          <p:cNvPr id="6" name="Picture 5">
            <a:extLst>
              <a:ext uri="{FF2B5EF4-FFF2-40B4-BE49-F238E27FC236}">
                <a16:creationId xmlns:a16="http://schemas.microsoft.com/office/drawing/2014/main" id="{140E35F2-64A2-EFA9-A4B1-5DDD9FEE6528}"/>
              </a:ext>
            </a:extLst>
          </p:cNvPr>
          <p:cNvPicPr>
            <a:picLocks noChangeAspect="1"/>
          </p:cNvPicPr>
          <p:nvPr/>
        </p:nvPicPr>
        <p:blipFill>
          <a:blip r:embed="rId2"/>
          <a:stretch>
            <a:fillRect/>
          </a:stretch>
        </p:blipFill>
        <p:spPr>
          <a:xfrm>
            <a:off x="802584" y="1391325"/>
            <a:ext cx="10545417" cy="1625752"/>
          </a:xfrm>
          <a:prstGeom prst="rect">
            <a:avLst/>
          </a:prstGeom>
        </p:spPr>
      </p:pic>
      <p:pic>
        <p:nvPicPr>
          <p:cNvPr id="7" name="Picture 6">
            <a:extLst>
              <a:ext uri="{FF2B5EF4-FFF2-40B4-BE49-F238E27FC236}">
                <a16:creationId xmlns:a16="http://schemas.microsoft.com/office/drawing/2014/main" id="{A0C6ADC6-5180-4185-CD95-3E657E3B6DF8}"/>
              </a:ext>
            </a:extLst>
          </p:cNvPr>
          <p:cNvPicPr>
            <a:picLocks noChangeAspect="1"/>
          </p:cNvPicPr>
          <p:nvPr/>
        </p:nvPicPr>
        <p:blipFill>
          <a:blip r:embed="rId3"/>
          <a:stretch>
            <a:fillRect/>
          </a:stretch>
        </p:blipFill>
        <p:spPr>
          <a:xfrm>
            <a:off x="802584" y="3356488"/>
            <a:ext cx="8587409" cy="2799853"/>
          </a:xfrm>
          <a:prstGeom prst="rect">
            <a:avLst/>
          </a:prstGeom>
        </p:spPr>
      </p:pic>
    </p:spTree>
    <p:extLst>
      <p:ext uri="{BB962C8B-B14F-4D97-AF65-F5344CB8AC3E}">
        <p14:creationId xmlns:p14="http://schemas.microsoft.com/office/powerpoint/2010/main" val="28976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EE602-66C0-9F02-65C8-530DCA5BDB22}"/>
              </a:ext>
            </a:extLst>
          </p:cNvPr>
          <p:cNvSpPr txBox="1"/>
          <p:nvPr/>
        </p:nvSpPr>
        <p:spPr>
          <a:xfrm>
            <a:off x="884583" y="397565"/>
            <a:ext cx="6062869"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IMPLEMENTATION:</a:t>
            </a:r>
          </a:p>
        </p:txBody>
      </p:sp>
      <p:pic>
        <p:nvPicPr>
          <p:cNvPr id="3" name="Picture 2">
            <a:extLst>
              <a:ext uri="{FF2B5EF4-FFF2-40B4-BE49-F238E27FC236}">
                <a16:creationId xmlns:a16="http://schemas.microsoft.com/office/drawing/2014/main" id="{AA40EF22-71FB-4DC6-D1A0-2EAB312DDF84}"/>
              </a:ext>
            </a:extLst>
          </p:cNvPr>
          <p:cNvPicPr>
            <a:picLocks noChangeAspect="1"/>
          </p:cNvPicPr>
          <p:nvPr/>
        </p:nvPicPr>
        <p:blipFill>
          <a:blip r:embed="rId2"/>
          <a:stretch>
            <a:fillRect/>
          </a:stretch>
        </p:blipFill>
        <p:spPr>
          <a:xfrm>
            <a:off x="937591" y="1519725"/>
            <a:ext cx="10316817" cy="1330456"/>
          </a:xfrm>
          <a:prstGeom prst="rect">
            <a:avLst/>
          </a:prstGeom>
        </p:spPr>
      </p:pic>
      <p:pic>
        <p:nvPicPr>
          <p:cNvPr id="4" name="Picture 3">
            <a:extLst>
              <a:ext uri="{FF2B5EF4-FFF2-40B4-BE49-F238E27FC236}">
                <a16:creationId xmlns:a16="http://schemas.microsoft.com/office/drawing/2014/main" id="{7CBFE683-9010-B52B-E12D-0E2DA83F909B}"/>
              </a:ext>
            </a:extLst>
          </p:cNvPr>
          <p:cNvPicPr>
            <a:picLocks noChangeAspect="1"/>
          </p:cNvPicPr>
          <p:nvPr/>
        </p:nvPicPr>
        <p:blipFill>
          <a:blip r:embed="rId3"/>
          <a:stretch>
            <a:fillRect/>
          </a:stretch>
        </p:blipFill>
        <p:spPr>
          <a:xfrm>
            <a:off x="937591" y="3123387"/>
            <a:ext cx="9575944" cy="3456317"/>
          </a:xfrm>
          <a:prstGeom prst="rect">
            <a:avLst/>
          </a:prstGeom>
        </p:spPr>
      </p:pic>
    </p:spTree>
    <p:extLst>
      <p:ext uri="{BB962C8B-B14F-4D97-AF65-F5344CB8AC3E}">
        <p14:creationId xmlns:p14="http://schemas.microsoft.com/office/powerpoint/2010/main" val="86967341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338</TotalTime>
  <Words>1562</Words>
  <Application>Microsoft Office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Aptos</vt:lpstr>
      <vt:lpstr>Arial</vt:lpstr>
      <vt:lpstr>Avenir Next LT Pro</vt:lpstr>
      <vt:lpstr>Calibri</vt:lpstr>
      <vt:lpstr>Times New Roman</vt:lpstr>
      <vt:lpstr>AccentBoxVTI</vt:lpstr>
      <vt:lpstr>TITLE: DELIVER ON TIME</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DELIVER ON TIME</dc:title>
  <dc:creator>marri shivani</dc:creator>
  <cp:lastModifiedBy>marri shivani</cp:lastModifiedBy>
  <cp:revision>4</cp:revision>
  <dcterms:created xsi:type="dcterms:W3CDTF">2024-05-16T03:53:24Z</dcterms:created>
  <dcterms:modified xsi:type="dcterms:W3CDTF">2024-05-18T07:01:20Z</dcterms:modified>
</cp:coreProperties>
</file>